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7"/>
  </p:handoutMasterIdLst>
  <p:sldIdLst>
    <p:sldId id="256" r:id="rId2"/>
    <p:sldId id="302" r:id="rId3"/>
    <p:sldId id="258" r:id="rId4"/>
    <p:sldId id="261" r:id="rId5"/>
    <p:sldId id="269" r:id="rId6"/>
    <p:sldId id="259" r:id="rId7"/>
    <p:sldId id="266" r:id="rId8"/>
    <p:sldId id="330" r:id="rId9"/>
    <p:sldId id="319" r:id="rId10"/>
    <p:sldId id="320" r:id="rId11"/>
    <p:sldId id="321" r:id="rId12"/>
    <p:sldId id="296" r:id="rId13"/>
    <p:sldId id="322" r:id="rId14"/>
    <p:sldId id="323" r:id="rId15"/>
    <p:sldId id="297" r:id="rId16"/>
    <p:sldId id="324" r:id="rId17"/>
    <p:sldId id="325" r:id="rId18"/>
    <p:sldId id="326" r:id="rId19"/>
    <p:sldId id="295" r:id="rId20"/>
    <p:sldId id="327" r:id="rId21"/>
    <p:sldId id="299" r:id="rId22"/>
    <p:sldId id="328" r:id="rId23"/>
    <p:sldId id="298" r:id="rId24"/>
    <p:sldId id="329" r:id="rId25"/>
    <p:sldId id="31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586" autoAdjust="0"/>
  </p:normalViewPr>
  <p:slideViewPr>
    <p:cSldViewPr>
      <p:cViewPr varScale="1">
        <p:scale>
          <a:sx n="45" d="100"/>
          <a:sy n="45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38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FF55-7FAC-4304-BB0F-89083BE46245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3EF40-5720-42B2-BBC1-A82932C99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B7432-9A04-42DA-AF93-47488C9A2DA6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7DAF-947C-49E2-838D-7763CBD06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9015-5E2F-4269-AEA2-2C3691ABF048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9D33-2BF9-498F-8D2F-D71DC53A4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F9109-E301-4456-AA55-5547BD74DA72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B936-E837-4730-B2EB-0457E8CB6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E4F0-1EC1-4B79-975D-F5E5A2F35AEF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093C1-301D-4C0A-A07F-383D8D1CC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89B0-C594-4E71-9568-2B1D6C2F47F2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3D1B0-9706-4721-A6D1-3AF4B8406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38205-705A-4E73-B184-1C37C317D7D7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8AFB-A606-48F2-A4C5-880D53E5C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DA60-D37F-45CC-9F61-43B6BE597E9A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C0DD-D6D1-436C-B0B4-5BD6BFA63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C71DC-A56D-46D8-83CC-4227815B695A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8C108-FD5E-4BA7-8D42-09B32D949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88BD-18F0-4651-BAEB-884BB1855E4A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5CE97-0CEA-41F3-BE36-5ECCB7BDB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FF89-18DD-4D68-8263-FC86D6521884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1D47-AA54-4B6C-A399-966A0AC91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3CCD6A-9C79-44AF-A312-A8ED88E44E94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056E24-6B8F-4244-9E69-B24E65FB6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8534400" cy="2286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Bark cloth  of  the  pacific</a:t>
            </a:r>
            <a:b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</a:b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/>
            </a:r>
            <a:b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</a:br>
            <a:r>
              <a:rPr lang="en-US" sz="4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preserving  a traditional  Art</a:t>
            </a:r>
            <a:endParaRPr lang="en-US" sz="4400" i="1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empus Sans ITC" pitchFamily="82" charset="0"/>
              </a:rPr>
              <a:t>Part II of a </a:t>
            </a:r>
            <a:r>
              <a:rPr lang="en-US" sz="3200" dirty="0" smtClean="0">
                <a:latin typeface="Tempus Sans ITC" pitchFamily="82" charset="0"/>
              </a:rPr>
              <a:t>research project compiled</a:t>
            </a:r>
          </a:p>
          <a:p>
            <a:pPr eaLnBrk="1" hangingPunct="1"/>
            <a:r>
              <a:rPr lang="en-US" sz="3200" dirty="0" smtClean="0">
                <a:latin typeface="Tempus Sans ITC" pitchFamily="82" charset="0"/>
              </a:rPr>
              <a:t>By Sheri Majewski</a:t>
            </a:r>
          </a:p>
        </p:txBody>
      </p:sp>
      <p:pic>
        <p:nvPicPr>
          <p:cNvPr id="2052" name="Picture 4" descr="asmat_tapa_desig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4038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asmat_tapa_desig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09600"/>
            <a:ext cx="41910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>
                <a:latin typeface="Tempus Sans ITC" pitchFamily="82" charset="0"/>
              </a:rPr>
              <a:t>Designs  of  the West </a:t>
            </a:r>
            <a:endParaRPr lang="en-US" sz="5400" dirty="0">
              <a:latin typeface="Tempus Sans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Papua New guinea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Irian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jaya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341" name="Content Placeholder 6" descr="asmat_tapa_design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5894" t="3847" r="5688" b="7692"/>
          <a:stretch>
            <a:fillRect/>
          </a:stretch>
        </p:blipFill>
        <p:spPr>
          <a:xfrm>
            <a:off x="685800" y="2362200"/>
            <a:ext cx="1676400" cy="2514600"/>
          </a:xfrm>
        </p:spPr>
      </p:pic>
      <p:pic>
        <p:nvPicPr>
          <p:cNvPr id="14342" name="Content Placeholder 7" descr="asmat_tapa_design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3352800"/>
            <a:ext cx="1751013" cy="2819400"/>
          </a:xfrm>
        </p:spPr>
      </p:pic>
      <p:pic>
        <p:nvPicPr>
          <p:cNvPr id="14343" name="Picture 8" descr="asmat_tapa_design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362200"/>
            <a:ext cx="1676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tapa_papuanew guine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429000"/>
            <a:ext cx="1676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1"/>
                </a:solidFill>
                <a:latin typeface="Tempus Sans ITC" pitchFamily="82" charset="0"/>
              </a:rPr>
              <a:t>Designs  of  the  East</a:t>
            </a:r>
            <a:endParaRPr lang="en-US" sz="5400" dirty="0">
              <a:solidFill>
                <a:schemeClr val="accent1"/>
              </a:solidFill>
              <a:latin typeface="Tempus Sans ITC" pitchFamily="82" charset="0"/>
            </a:endParaRPr>
          </a:p>
        </p:txBody>
      </p:sp>
      <p:pic>
        <p:nvPicPr>
          <p:cNvPr id="15364" name="Content Placeholder 9" descr="fijian stenciled desig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tongan kupesi.JPG"/>
          <p:cNvPicPr>
            <a:picLocks noChangeAspect="1"/>
          </p:cNvPicPr>
          <p:nvPr/>
        </p:nvPicPr>
        <p:blipFill>
          <a:blip r:embed="rId3" cstate="print"/>
          <a:srcRect l="6160" t="2350"/>
          <a:stretch>
            <a:fillRect/>
          </a:stretch>
        </p:blipFill>
        <p:spPr bwMode="auto">
          <a:xfrm>
            <a:off x="4800600" y="1524000"/>
            <a:ext cx="1638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7" descr="samoan_siapo_sample.gif"/>
          <p:cNvPicPr>
            <a:picLocks noChangeAspect="1"/>
          </p:cNvPicPr>
          <p:nvPr/>
        </p:nvPicPr>
        <p:blipFill>
          <a:blip r:embed="rId4" cstate="print"/>
          <a:srcRect l="17407" t="7686" r="12965" b="7768"/>
          <a:stretch>
            <a:fillRect/>
          </a:stretch>
        </p:blipFill>
        <p:spPr bwMode="auto">
          <a:xfrm>
            <a:off x="6858000" y="1524000"/>
            <a:ext cx="1524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Content Placeholder 7" descr="ngatu uvea(wallis island).JPG"/>
          <p:cNvPicPr>
            <a:picLocks noChangeAspect="1"/>
          </p:cNvPicPr>
          <p:nvPr/>
        </p:nvPicPr>
        <p:blipFill>
          <a:blip r:embed="rId5" cstate="print"/>
          <a:srcRect r="801" b="7420"/>
          <a:stretch>
            <a:fillRect/>
          </a:stretch>
        </p:blipFill>
        <p:spPr bwMode="auto">
          <a:xfrm>
            <a:off x="762000" y="4114800"/>
            <a:ext cx="15890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7" descr="tahitian hiapo leaf pri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1148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5" descr="hawaiian kap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1148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Content Placeholder 4" descr="marquesa_tap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41148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35052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empus Sans ITC" pitchFamily="82" charset="0"/>
              </a:rPr>
              <a:t>FIJI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3581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empus Sans ITC" pitchFamily="82" charset="0"/>
              </a:rPr>
              <a:t>TONGA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3581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empus Sans ITC" pitchFamily="82" charset="0"/>
              </a:rPr>
              <a:t>SAMOA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609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empus Sans ITC" pitchFamily="82" charset="0"/>
              </a:rPr>
              <a:t>UVEA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6172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empus Sans ITC" pitchFamily="82" charset="0"/>
              </a:rPr>
              <a:t>TAHITI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617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empus Sans ITC" pitchFamily="82" charset="0"/>
              </a:rPr>
              <a:t>MARQUESAS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617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empus Sans ITC" pitchFamily="82" charset="0"/>
              </a:rPr>
              <a:t>HAWAI’I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8" name="Content Placeholder 6" descr="niue tapa.JPG"/>
          <p:cNvPicPr>
            <a:picLocks noChangeAspect="1"/>
          </p:cNvPicPr>
          <p:nvPr/>
        </p:nvPicPr>
        <p:blipFill>
          <a:blip r:embed="rId9" cstate="print"/>
          <a:srcRect l="10997" r="9073" b="6158"/>
          <a:stretch>
            <a:fillRect/>
          </a:stretch>
        </p:blipFill>
        <p:spPr>
          <a:xfrm rot="5400000">
            <a:off x="2629827" y="1637373"/>
            <a:ext cx="1905001" cy="16782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48000" y="35052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empus Sans ITC" pitchFamily="82" charset="0"/>
              </a:rPr>
              <a:t>NIUE</a:t>
            </a:r>
            <a:endParaRPr lang="en-US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latin typeface="Tempus Sans ITC" pitchFamily="82" charset="0"/>
              </a:rPr>
              <a:t>TONGAN  TAPA  is  NGATU </a:t>
            </a:r>
            <a:endParaRPr lang="en-US" sz="4400" dirty="0">
              <a:latin typeface="Tempus Sans ITC" pitchFamily="82" charset="0"/>
            </a:endParaRPr>
          </a:p>
        </p:txBody>
      </p:sp>
      <p:pic>
        <p:nvPicPr>
          <p:cNvPr id="5" name="Picture 4" descr="tonga_tapa_design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209800"/>
            <a:ext cx="4772025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2011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 smtClean="0">
                <a:latin typeface="Tempus Sans ITC" pitchFamily="82" charset="0"/>
              </a:rPr>
              <a:t>TONGAN  NGATU                            </a:t>
            </a:r>
            <a:r>
              <a:rPr lang="en-US" sz="3200" dirty="0" smtClean="0">
                <a:latin typeface="Tempus Sans ITC" pitchFamily="82" charset="0"/>
              </a:rPr>
              <a:t>DESIGN  PRINTING  BLOCK  -  </a:t>
            </a:r>
            <a:r>
              <a:rPr lang="en-US" sz="3200" i="1" dirty="0" smtClean="0">
                <a:latin typeface="Tempus Sans ITC" pitchFamily="82" charset="0"/>
              </a:rPr>
              <a:t>KUPESI</a:t>
            </a:r>
            <a:r>
              <a:rPr lang="en-US" sz="3200" dirty="0" smtClean="0">
                <a:latin typeface="Tempus Sans ITC" pitchFamily="82" charset="0"/>
              </a:rPr>
              <a:t/>
            </a:r>
            <a:br>
              <a:rPr lang="en-US" sz="3200" dirty="0" smtClean="0">
                <a:latin typeface="Tempus Sans ITC" pitchFamily="82" charset="0"/>
              </a:rPr>
            </a:br>
            <a:r>
              <a:rPr lang="en-US" sz="3200" dirty="0" smtClean="0">
                <a:latin typeface="Tempus Sans ITC" pitchFamily="82" charset="0"/>
              </a:rPr>
              <a:t>COCONUT  MIDRIB  SEWN  ONTO  LEAVES  </a:t>
            </a:r>
            <a:endParaRPr lang="en-US" sz="3200" dirty="0">
              <a:latin typeface="Tempus Sans ITC" pitchFamily="82" charset="0"/>
            </a:endParaRPr>
          </a:p>
        </p:txBody>
      </p:sp>
      <p:pic>
        <p:nvPicPr>
          <p:cNvPr id="3" name="Content Placeholder 4" descr="tongan kupesi.JPG"/>
          <p:cNvPicPr>
            <a:picLocks noChangeAspect="1"/>
          </p:cNvPicPr>
          <p:nvPr/>
        </p:nvPicPr>
        <p:blipFill>
          <a:blip r:embed="rId2" cstate="print"/>
          <a:srcRect l="2350" b="6160"/>
          <a:stretch>
            <a:fillRect/>
          </a:stretch>
        </p:blipFill>
        <p:spPr bwMode="auto">
          <a:xfrm>
            <a:off x="1752600" y="2667000"/>
            <a:ext cx="556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057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latin typeface="Tempus Sans ITC" pitchFamily="82" charset="0"/>
              </a:rPr>
              <a:t>TONGAN  NGATU  DESIGN</a:t>
            </a:r>
            <a:r>
              <a:rPr lang="en-US" sz="3200" dirty="0" smtClean="0">
                <a:latin typeface="Tempus Sans ITC" pitchFamily="82" charset="0"/>
              </a:rPr>
              <a:t/>
            </a:r>
            <a:br>
              <a:rPr lang="en-US" sz="3200" dirty="0" smtClean="0">
                <a:latin typeface="Tempus Sans ITC" pitchFamily="82" charset="0"/>
              </a:rPr>
            </a:br>
            <a:r>
              <a:rPr lang="en-US" sz="3200" dirty="0" smtClean="0">
                <a:latin typeface="Tempus Sans ITC" pitchFamily="82" charset="0"/>
              </a:rPr>
              <a:t>KUPESI  PRINT  RUBBING                                         WITH  HAND  PAINTED  OVERLAY</a:t>
            </a:r>
            <a:endParaRPr lang="en-US" sz="3200" dirty="0">
              <a:latin typeface="Tempus Sans ITC" pitchFamily="82" charset="0"/>
            </a:endParaRPr>
          </a:p>
        </p:txBody>
      </p:sp>
      <p:pic>
        <p:nvPicPr>
          <p:cNvPr id="18435" name="Content Placeholder 4" descr="Tapa-tongan_paint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7692"/>
          <a:stretch>
            <a:fillRect/>
          </a:stretch>
        </p:blipFill>
        <p:spPr>
          <a:xfrm>
            <a:off x="2057400" y="2667000"/>
            <a:ext cx="51054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empus Sans ITC" pitchFamily="82" charset="0"/>
              </a:rPr>
              <a:t>SAMOAN  TAPA  is  SIAPO</a:t>
            </a:r>
            <a:endParaRPr lang="en-US" sz="4400" dirty="0">
              <a:latin typeface="Tempus Sans ITC" pitchFamily="82" charset="0"/>
            </a:endParaRPr>
          </a:p>
        </p:txBody>
      </p:sp>
      <p:pic>
        <p:nvPicPr>
          <p:cNvPr id="3" name="Content Placeholder 7" descr="samoan_siapo_sampl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2286000"/>
            <a:ext cx="4572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empus Sans ITC" pitchFamily="82" charset="0"/>
              </a:rPr>
              <a:t>SAMOAN  SIAPO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Carved  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Wood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 Printing  Blocks – </a:t>
            </a:r>
            <a:r>
              <a:rPr lang="en-US" sz="32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UPETI</a:t>
            </a:r>
          </a:p>
        </p:txBody>
      </p:sp>
      <p:pic>
        <p:nvPicPr>
          <p:cNvPr id="6" name="Content Placeholder 6" descr="samoan upet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53586" r="10689" b="1926"/>
          <a:stretch>
            <a:fillRect/>
          </a:stretch>
        </p:blipFill>
        <p:spPr>
          <a:xfrm rot="5400000">
            <a:off x="3619500" y="-38100"/>
            <a:ext cx="1828800" cy="6324600"/>
          </a:xfrm>
        </p:spPr>
      </p:pic>
      <p:pic>
        <p:nvPicPr>
          <p:cNvPr id="7" name="Content Placeholder 6" descr="samoan upeti.JPG"/>
          <p:cNvPicPr>
            <a:picLocks noChangeAspect="1"/>
          </p:cNvPicPr>
          <p:nvPr/>
        </p:nvPicPr>
        <p:blipFill>
          <a:blip r:embed="rId2" cstate="print"/>
          <a:srcRect l="6802" r="60451" b="1926"/>
          <a:stretch>
            <a:fillRect/>
          </a:stretch>
        </p:blipFill>
        <p:spPr bwMode="auto">
          <a:xfrm rot="5400000">
            <a:off x="3543300" y="2247900"/>
            <a:ext cx="1905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46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latin typeface="Tempus Sans ITC" pitchFamily="82" charset="0"/>
              </a:rPr>
              <a:t>SAMOAN  SIAPO  DESIGN</a:t>
            </a:r>
            <a:endParaRPr lang="en-US" sz="4000" dirty="0">
              <a:latin typeface="Tempus Sans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8305800" cy="750888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UPETI - Printing blocks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21509" name="Content Placeholder 8" descr="samoan siapo maker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r="3571"/>
          <a:stretch>
            <a:fillRect/>
          </a:stretch>
        </p:blipFill>
        <p:spPr>
          <a:xfrm>
            <a:off x="2514600" y="1981200"/>
            <a:ext cx="4114800" cy="4503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latin typeface="Tempus Sans ITC" pitchFamily="82" charset="0"/>
              </a:rPr>
              <a:t>SAMOAN  SIAPO  DESIGN</a:t>
            </a:r>
            <a:endParaRPr lang="en-US" sz="4000" dirty="0">
              <a:latin typeface="Tempus Sans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295400"/>
            <a:ext cx="5943600" cy="750888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H A N D  PA I N T I N G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22533" name="Content Placeholder 9" descr="samoan hand painting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2362200"/>
            <a:ext cx="5715000" cy="3763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empus Sans ITC" pitchFamily="82" charset="0"/>
              </a:rPr>
              <a:t>FIJIAN  TAPA  is  MASI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7411" name="Content Placeholder 9" descr="fijian stenciled desig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2895259" y="838541"/>
            <a:ext cx="3505200" cy="5638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59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Commonly known as tapa, bark cloth is found throughout the Pacific Islands.  The  shared  techniques  and  processes  are  evidence  of  vibrant cultural  diffusion  and  historical  relationships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4" name="Content Placeholder 3" descr="kapa_oceania.jpg"/>
          <p:cNvPicPr>
            <a:picLocks noChangeAspect="1"/>
          </p:cNvPicPr>
          <p:nvPr/>
        </p:nvPicPr>
        <p:blipFill>
          <a:blip r:embed="rId2" cstate="print"/>
          <a:srcRect t="3368" b="4034"/>
          <a:stretch>
            <a:fillRect/>
          </a:stretch>
        </p:blipFill>
        <p:spPr bwMode="auto">
          <a:xfrm>
            <a:off x="1447800" y="3048000"/>
            <a:ext cx="63373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6" descr="fiji_masi_desig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133600"/>
            <a:ext cx="3516313" cy="3992563"/>
          </a:xfrm>
        </p:spPr>
      </p:pic>
      <p:pic>
        <p:nvPicPr>
          <p:cNvPr id="5" name="Content Placeholder 6" descr="fiji_masi_design2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6125" y="2133600"/>
            <a:ext cx="3352800" cy="3886200"/>
          </a:xfr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empus Sans ITC" pitchFamily="82" charset="0"/>
              </a:rPr>
              <a:t>FIJIAN  MASI</a:t>
            </a:r>
            <a:br>
              <a:rPr lang="en-US" dirty="0" smtClean="0">
                <a:latin typeface="Tempus Sans ITC" pitchFamily="82" charset="0"/>
              </a:rPr>
            </a:br>
            <a:r>
              <a:rPr lang="en-US" dirty="0" smtClean="0">
                <a:latin typeface="Tempus Sans ITC" pitchFamily="82" charset="0"/>
              </a:rPr>
              <a:t>STENCIL  DESIGN  TECHNIQUE</a:t>
            </a:r>
            <a:endParaRPr lang="en-US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Tempus Sans ITC" pitchFamily="82" charset="0"/>
              </a:rPr>
              <a:t>SOCIETY ISLANDS  TAPA  is  AHU</a:t>
            </a:r>
            <a:endParaRPr lang="en-US" sz="4400" dirty="0">
              <a:latin typeface="Tempus Sans ITC" pitchFamily="82" charset="0"/>
            </a:endParaRPr>
          </a:p>
        </p:txBody>
      </p:sp>
      <p:pic>
        <p:nvPicPr>
          <p:cNvPr id="7" name="Content Placeholder 5" descr="tahitian hiap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2514601" y="228600"/>
            <a:ext cx="4152899" cy="735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latin typeface="Tempus Sans ITC" pitchFamily="82" charset="0"/>
              </a:rPr>
              <a:t>SOCIET Y  ISLANDS  TAPA                     </a:t>
            </a:r>
            <a:r>
              <a:rPr lang="en-US" sz="3200" dirty="0" smtClean="0">
                <a:latin typeface="Tempus Sans ITC" pitchFamily="82" charset="0"/>
              </a:rPr>
              <a:t>TAHITIAN  Leaf  Print  DESIGNS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7" name="Content Placeholder 7" descr="tahitian hiapo leaf pri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0"/>
            <a:ext cx="5029200" cy="395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hawaiian kapa colored samples.JPG"/>
          <p:cNvPicPr>
            <a:picLocks noChangeAspect="1"/>
          </p:cNvPicPr>
          <p:nvPr/>
        </p:nvPicPr>
        <p:blipFill>
          <a:blip r:embed="rId2" cstate="print"/>
          <a:srcRect r="12640"/>
          <a:stretch>
            <a:fillRect/>
          </a:stretch>
        </p:blipFill>
        <p:spPr bwMode="auto">
          <a:xfrm rot="5400000">
            <a:off x="2930127" y="879872"/>
            <a:ext cx="32075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457200"/>
            <a:ext cx="745428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HAWAIIAN  </a:t>
            </a:r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TAPA  is  KAPA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>
                <a:latin typeface="Tempus Sans ITC" pitchFamily="82" charset="0"/>
              </a:rPr>
              <a:t>HAWAIIAN  KAPA  DESIGN  </a:t>
            </a:r>
            <a:r>
              <a:rPr lang="en-US" dirty="0" smtClean="0">
                <a:latin typeface="Tempus Sans ITC" pitchFamily="82" charset="0"/>
              </a:rPr>
              <a:t/>
            </a:r>
            <a:br>
              <a:rPr lang="en-US" dirty="0" smtClean="0">
                <a:latin typeface="Tempus Sans ITC" pitchFamily="82" charset="0"/>
              </a:rPr>
            </a:br>
            <a:r>
              <a:rPr lang="en-US" dirty="0" smtClean="0">
                <a:latin typeface="Tempus Sans ITC" pitchFamily="82" charset="0"/>
              </a:rPr>
              <a:t>  </a:t>
            </a:r>
            <a:r>
              <a:rPr lang="en-US" sz="3600" dirty="0" smtClean="0">
                <a:latin typeface="Tempus Sans ITC" pitchFamily="82" charset="0"/>
              </a:rPr>
              <a:t>‘OHE  KAPALA  ( bamboo stamps)  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7" name="Content Placeholder 5" descr="hawaiian kap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905000"/>
            <a:ext cx="3048000" cy="4191000"/>
          </a:xfrm>
        </p:spPr>
      </p:pic>
      <p:pic>
        <p:nvPicPr>
          <p:cNvPr id="26628" name="Content Placeholder 5" descr="hawaiian_kap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7951"/>
          <a:stretch>
            <a:fillRect/>
          </a:stretch>
        </p:blipFill>
        <p:spPr>
          <a:xfrm>
            <a:off x="4876800" y="1981200"/>
            <a:ext cx="3124200" cy="41910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empus Sans ITC" pitchFamily="82" charset="0"/>
              </a:rPr>
              <a:t>HAWAIIAN  KAPA  DESIGN                                 </a:t>
            </a:r>
            <a:r>
              <a:rPr lang="en-US" sz="3200" i="1" dirty="0" smtClean="0">
                <a:latin typeface="Tempus Sans ITC" pitchFamily="82" charset="0"/>
              </a:rPr>
              <a:t>‘OHE  KAPALA                                              </a:t>
            </a:r>
            <a:r>
              <a:rPr lang="en-US" sz="3200" dirty="0" smtClean="0">
                <a:latin typeface="Tempus Sans ITC" pitchFamily="82" charset="0"/>
              </a:rPr>
              <a:t>CARVED  BAMBOO  STAMPING  TOOLS</a:t>
            </a:r>
            <a:endParaRPr lang="en-US" sz="3200" dirty="0">
              <a:latin typeface="Tempus Sans ITC" pitchFamily="82" charset="0"/>
            </a:endParaRPr>
          </a:p>
        </p:txBody>
      </p:sp>
      <p:pic>
        <p:nvPicPr>
          <p:cNvPr id="5" name="Content Placeholder 3" descr="kapa_'ohe kapa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368" b="4034"/>
          <a:stretch>
            <a:fillRect/>
          </a:stretch>
        </p:blipFill>
        <p:spPr>
          <a:xfrm rot="16200000">
            <a:off x="582613" y="2770187"/>
            <a:ext cx="3581399" cy="3527425"/>
          </a:xfrm>
        </p:spPr>
      </p:pic>
      <p:pic>
        <p:nvPicPr>
          <p:cNvPr id="6" name="Content Placeholder 3" descr="'ohe kapa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2438400"/>
            <a:ext cx="35179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67468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RAW  MATERIALS  USED  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4102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143000"/>
            <a:ext cx="7924800" cy="1371600"/>
          </a:xfrm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-Paper Mulberry Tree  </a:t>
            </a:r>
            <a:r>
              <a:rPr lang="en-US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(Broussonetia papyrifera)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-Sometimes also breadfruit or </a:t>
            </a:r>
            <a:r>
              <a:rPr lang="en-US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ficus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 tree bark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-Natural pigment dyes</a:t>
            </a:r>
          </a:p>
        </p:txBody>
      </p:sp>
      <p:pic>
        <p:nvPicPr>
          <p:cNvPr id="7172" name="Picture 6" descr="broussonetia_PAPER MULBERR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76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wauke.jpg"/>
          <p:cNvPicPr>
            <a:picLocks noChangeAspect="1"/>
          </p:cNvPicPr>
          <p:nvPr/>
        </p:nvPicPr>
        <p:blipFill>
          <a:blip r:embed="rId3" cstate="print"/>
          <a:srcRect l="23642" r="47072"/>
          <a:stretch>
            <a:fillRect/>
          </a:stretch>
        </p:blipFill>
        <p:spPr bwMode="auto">
          <a:xfrm>
            <a:off x="5181600" y="2590800"/>
            <a:ext cx="2362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96200" cy="6413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BASIC  TOOLS  USED  </a:t>
            </a:r>
            <a:endParaRPr lang="en-US" sz="4400" b="1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512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76400"/>
            <a:ext cx="5257800" cy="4449763"/>
          </a:xfrm>
        </p:spPr>
        <p:txBody>
          <a:bodyPr/>
          <a:lstStyle/>
          <a:p>
            <a:pPr>
              <a:defRPr/>
            </a:pPr>
            <a:r>
              <a:rPr lang="en-US" sz="3200" b="1" cap="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  <a:cs typeface="Shruti" pitchFamily="2"/>
              </a:rPr>
              <a:t>-Sharp  cutting  shells</a:t>
            </a:r>
          </a:p>
          <a:p>
            <a:pPr>
              <a:defRPr/>
            </a:pPr>
            <a:r>
              <a:rPr lang="en-US" sz="3200" b="1" cap="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  <a:cs typeface="Shruti" pitchFamily="2"/>
              </a:rPr>
              <a:t>-Wooden clubs</a:t>
            </a:r>
          </a:p>
          <a:p>
            <a:pPr>
              <a:defRPr/>
            </a:pPr>
            <a:r>
              <a:rPr lang="en-US" sz="3200" b="1" cap="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  <a:cs typeface="Shruti" pitchFamily="2"/>
              </a:rPr>
              <a:t>-WOODEN  ANVIL</a:t>
            </a:r>
          </a:p>
          <a:p>
            <a:pPr>
              <a:defRPr/>
            </a:pPr>
            <a:r>
              <a:rPr lang="en-US" sz="3200" b="1" cap="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  <a:cs typeface="Shruti" pitchFamily="2"/>
              </a:rPr>
              <a:t>-sTONES</a:t>
            </a:r>
          </a:p>
          <a:p>
            <a:pPr>
              <a:defRPr/>
            </a:pPr>
            <a:r>
              <a:rPr lang="en-US" sz="3200" b="1" cap="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-WATER</a:t>
            </a:r>
          </a:p>
          <a:p>
            <a:pPr>
              <a:defRPr/>
            </a:pPr>
            <a:endParaRPr lang="en-US" sz="2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6" name="Content Placeholder 4" descr="tapa_beater_on_clot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3063688" y="3794312"/>
            <a:ext cx="1905000" cy="2241176"/>
          </a:xfrm>
        </p:spPr>
      </p:pic>
      <p:pic>
        <p:nvPicPr>
          <p:cNvPr id="5" name="Picture 3" descr="kap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30247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BASIC  PROCESS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pic>
        <p:nvPicPr>
          <p:cNvPr id="9219" name="Picture 13" descr="mulberry_bark_stri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676400"/>
            <a:ext cx="3362325" cy="3992563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457200" y="1828800"/>
            <a:ext cx="46482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-Separate 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inner bark from outer bark</a:t>
            </a:r>
          </a:p>
          <a:p>
            <a:pPr>
              <a:defRPr/>
            </a:pP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-Cut 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inner bark into strips </a:t>
            </a:r>
          </a:p>
          <a:p>
            <a:pPr>
              <a:defRPr/>
            </a:pP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-Soak 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strips in water to prepare for pounding</a:t>
            </a:r>
          </a:p>
          <a:p>
            <a:pPr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BASIC  TECHNIQUE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  <a:latin typeface="Futura Bk" pitchFamily="34" charset="0"/>
            </a:endParaRPr>
          </a:p>
        </p:txBody>
      </p:sp>
      <p:pic>
        <p:nvPicPr>
          <p:cNvPr id="10244" name="Content Placeholder 15" descr="tonga_tapa_beating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2743200"/>
            <a:ext cx="3200400" cy="3382963"/>
          </a:xfrm>
        </p:spPr>
      </p:pic>
      <p:sp>
        <p:nvSpPr>
          <p:cNvPr id="19" name="Content Placeholder 18"/>
          <p:cNvSpPr>
            <a:spLocks noGrp="1"/>
          </p:cNvSpPr>
          <p:nvPr>
            <p:ph sz="quarter" idx="2"/>
          </p:nvPr>
        </p:nvSpPr>
        <p:spPr>
          <a:xfrm>
            <a:off x="533400" y="2971800"/>
            <a:ext cx="4419600" cy="30480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sz="32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3  Types  of  Clubs: </a:t>
            </a:r>
          </a:p>
          <a:p>
            <a:pPr>
              <a:buFont typeface="Wingdings 2" pitchFamily="18" charset="2"/>
              <a:buNone/>
              <a:defRPr/>
            </a:pPr>
            <a:endParaRPr lang="en-US" sz="800" dirty="0" smtClean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-rounded and smooth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-square and grooved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-carved with a special signature mark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6" name="Content Placeholder 18"/>
          <p:cNvSpPr txBox="1">
            <a:spLocks/>
          </p:cNvSpPr>
          <p:nvPr/>
        </p:nvSpPr>
        <p:spPr bwMode="auto">
          <a:xfrm>
            <a:off x="609600" y="12954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marR="0" lvl="0" indent="-411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  <a:cs typeface="+mn-cs"/>
              </a:rPr>
              <a:t>Clubs are used to pound, flatten, and widen bark strips into cloth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Tempus Sans ITC" pitchFamily="8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828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STRIPS  ARE  SOAKED, POUNDED                         PAPER  THIN  AND  WIDE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11267" name="Content Placeholder 6" descr="Tapa-Tongan_women_beating_it.jpg"/>
          <p:cNvPicPr>
            <a:picLocks noChangeAspect="1"/>
          </p:cNvPicPr>
          <p:nvPr/>
        </p:nvPicPr>
        <p:blipFill>
          <a:blip r:embed="rId2" cstate="print"/>
          <a:srcRect b="13462"/>
          <a:stretch>
            <a:fillRect/>
          </a:stretch>
        </p:blipFill>
        <p:spPr bwMode="auto">
          <a:xfrm>
            <a:off x="914400" y="2362200"/>
            <a:ext cx="32115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apa_beating_tonga.jpg"/>
          <p:cNvPicPr>
            <a:picLocks noChangeAspect="1"/>
          </p:cNvPicPr>
          <p:nvPr/>
        </p:nvPicPr>
        <p:blipFill>
          <a:blip r:embed="rId3" cstate="print"/>
          <a:srcRect l="43334" t="12222" r="20833" b="20000"/>
          <a:stretch>
            <a:fillRect/>
          </a:stretch>
        </p:blipFill>
        <p:spPr>
          <a:xfrm>
            <a:off x="4953000" y="2362200"/>
            <a:ext cx="3124200" cy="3940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403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2  METHODS  ARE  USED  TO  JOIN  STRIPS   &amp; LENGTHEN  CLOTH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4040188" cy="3581400"/>
          </a:xfrm>
        </p:spPr>
        <p:txBody>
          <a:bodyPr/>
          <a:lstStyle/>
          <a:p>
            <a:pPr marL="514350" indent="-514350">
              <a:buAutoNum type="arabicParenR"/>
              <a:defRPr/>
            </a:pPr>
            <a:r>
              <a:rPr lang="en-US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Pasting </a:t>
            </a:r>
          </a:p>
          <a:p>
            <a:pPr marL="514350" indent="-514350">
              <a:buFont typeface="Wingdings 2" pitchFamily="18" charset="2"/>
              <a:buAutoNum type="arabicParenR"/>
              <a:defRPr/>
            </a:pPr>
            <a:endParaRPr lang="en-US" sz="11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  <a:p>
            <a:pPr marL="514350" indent="-514350">
              <a:buFont typeface="Wingdings 2" pitchFamily="18" charset="2"/>
              <a:buAutoNum type="arabicParenR"/>
              <a:defRPr/>
            </a:pP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paste  and  pound  to  join strips  TO  make  a  stiff  cloth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2819400"/>
            <a:ext cx="4041775" cy="3581400"/>
          </a:xfrm>
        </p:spPr>
        <p:txBody>
          <a:bodyPr/>
          <a:lstStyle/>
          <a:p>
            <a:pPr marL="514350" indent="-514350">
              <a:buAutoNum type="arabicParenR" startAt="2"/>
              <a:defRPr/>
            </a:pPr>
            <a:r>
              <a:rPr lang="en-US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Felting</a:t>
            </a:r>
          </a:p>
          <a:p>
            <a:pPr marL="514350" indent="-514350">
              <a:buAutoNum type="arabicParenR" startAt="2"/>
              <a:defRPr/>
            </a:pPr>
            <a:endParaRPr lang="en-US" sz="11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  <a:p>
            <a:pPr marL="514350" indent="-514350">
              <a:buFont typeface="Wingdings 2" pitchFamily="18" charset="2"/>
              <a:buAutoNum type="arabicParenR" startAt="2"/>
              <a:defRPr/>
            </a:pP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overlap  and  pound  to  join strips  TO  make  a  soft  cloth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2133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empus Sans ITC" pitchFamily="82" charset="0"/>
              </a:rPr>
              <a:t>Western Islands               Eastern Islands</a:t>
            </a:r>
            <a:endParaRPr lang="en-US" sz="3200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>
                <a:latin typeface="Tempus Sans ITC" pitchFamily="82" charset="0"/>
              </a:rPr>
              <a:t>TAPA  DESIGN  </a:t>
            </a:r>
            <a:endParaRPr lang="en-US" sz="5400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Natural dyes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Hand painting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Block prints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Leaf prints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Stencils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Designs from nature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Designs from family origins – genealogy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Designs from cultural stories or news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4" name="Content Placeholder 3" descr="dye_chart of colors.jpg"/>
          <p:cNvPicPr>
            <a:picLocks noChangeAspect="1"/>
          </p:cNvPicPr>
          <p:nvPr/>
        </p:nvPicPr>
        <p:blipFill>
          <a:blip r:embed="rId2" cstate="print"/>
          <a:srcRect l="3032" t="3061" r="2969" b="2050"/>
          <a:stretch>
            <a:fillRect/>
          </a:stretch>
        </p:blipFill>
        <p:spPr bwMode="auto">
          <a:xfrm>
            <a:off x="4953000" y="1524000"/>
            <a:ext cx="36576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2051</TotalTime>
  <Words>320</Words>
  <Application>Microsoft Office PowerPoint</Application>
  <PresentationFormat>On-screen Show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Bark cloth  of  the  pacific  preserving  a traditional  Art</vt:lpstr>
      <vt:lpstr>Commonly known as tapa, bark cloth is found throughout the Pacific Islands.  The  shared  techniques  and  processes  are  evidence  of  vibrant cultural  diffusion  and  historical  relationships</vt:lpstr>
      <vt:lpstr>RAW  MATERIALS  USED  </vt:lpstr>
      <vt:lpstr>BASIC  TOOLS  USED  </vt:lpstr>
      <vt:lpstr>BASIC  PROCESS</vt:lpstr>
      <vt:lpstr>BASIC  TECHNIQUE</vt:lpstr>
      <vt:lpstr>STRIPS  ARE  SOAKED, POUNDED                         PAPER  THIN  AND  WIDE</vt:lpstr>
      <vt:lpstr>2  METHODS  ARE  USED  TO  JOIN  STRIPS   &amp; LENGTHEN  CLOTH</vt:lpstr>
      <vt:lpstr>TAPA  DESIGN  </vt:lpstr>
      <vt:lpstr>Designs  of  the West </vt:lpstr>
      <vt:lpstr>Designs  of  the  East</vt:lpstr>
      <vt:lpstr>TONGAN  TAPA  is  NGATU </vt:lpstr>
      <vt:lpstr>TONGAN  NGATU                            DESIGN  PRINTING  BLOCK  -  KUPESI COCONUT  MIDRIB  SEWN  ONTO  LEAVES  </vt:lpstr>
      <vt:lpstr>TONGAN  NGATU  DESIGN KUPESI  PRINT  RUBBING                                         WITH  HAND  PAINTED  OVERLAY</vt:lpstr>
      <vt:lpstr>SAMOAN  TAPA  is  SIAPO</vt:lpstr>
      <vt:lpstr>SAMOAN  SIAPO  </vt:lpstr>
      <vt:lpstr>SAMOAN  SIAPO  DESIGN</vt:lpstr>
      <vt:lpstr>SAMOAN  SIAPO  DESIGN</vt:lpstr>
      <vt:lpstr>FIJIAN  TAPA  is  MASI</vt:lpstr>
      <vt:lpstr>FIJIAN  MASI STENCIL  DESIGN  TECHNIQUE</vt:lpstr>
      <vt:lpstr>SOCIETY ISLANDS  TAPA  is  AHU</vt:lpstr>
      <vt:lpstr>SOCIET Y  ISLANDS  TAPA                     TAHITIAN  Leaf  Print  DESIGNS</vt:lpstr>
      <vt:lpstr>Slide 23</vt:lpstr>
      <vt:lpstr>HAWAIIAN  KAPA  DESIGN     ‘OHE  KAPALA  ( bamboo stamps)  </vt:lpstr>
      <vt:lpstr>HAWAIIAN  KAPA  DESIGN                                 ‘OHE  KAPALA                                              CARVED  BAMBOO  STAMPING  TOOLS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Tapa Barkcloth of Polynesia</dc:title>
  <dc:creator> </dc:creator>
  <cp:lastModifiedBy>Sheri Majewski</cp:lastModifiedBy>
  <cp:revision>113</cp:revision>
  <dcterms:created xsi:type="dcterms:W3CDTF">2008-09-23T00:55:05Z</dcterms:created>
  <dcterms:modified xsi:type="dcterms:W3CDTF">2011-10-14T06:48:22Z</dcterms:modified>
</cp:coreProperties>
</file>